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B598A36-B3CE-2448-B69A-335E70AAFACF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1D8FCF7-D9FF-8B4D-BA86-DF589B3B13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Becoming A Shakespearean Detective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5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Lengthening a word by the addition of an extra sound (many contractions we use now were not used in Shakespeare’s time- we must, therefore, expand them.)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i="1" dirty="0" smtClean="0">
                <a:solidFill>
                  <a:srgbClr val="616042"/>
                </a:solidFill>
              </a:rPr>
              <a:t>And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death’s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pale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flag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is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4F6228"/>
                </a:solidFill>
              </a:rPr>
              <a:t>ad</a:t>
            </a:r>
            <a:r>
              <a:rPr lang="en-US" b="1" i="1" dirty="0" err="1" smtClean="0">
                <a:solidFill>
                  <a:srgbClr val="984807"/>
                </a:solidFill>
              </a:rPr>
              <a:t>van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b="1" i="1" dirty="0" err="1" smtClean="0">
                <a:solidFill>
                  <a:srgbClr val="4F6228"/>
                </a:solidFill>
              </a:rPr>
              <a:t>ced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there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en-US" i="1" dirty="0" smtClean="0">
                <a:solidFill>
                  <a:srgbClr val="4F6228"/>
                </a:solidFill>
              </a:rPr>
              <a:t>But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984807"/>
                </a:solidFill>
              </a:rPr>
              <a:t>Bru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tus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says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was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4F6228"/>
                </a:solidFill>
              </a:rPr>
              <a:t>am</a:t>
            </a:r>
            <a:r>
              <a:rPr lang="en-US" i="1" dirty="0" err="1" smtClean="0">
                <a:solidFill>
                  <a:srgbClr val="984807"/>
                </a:solidFill>
              </a:rPr>
              <a:t>bi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b="1" i="1" dirty="0" err="1" smtClean="0">
                <a:solidFill>
                  <a:srgbClr val="4F6228"/>
                </a:solidFill>
              </a:rPr>
              <a:t>tio</a:t>
            </a:r>
            <a:r>
              <a:rPr lang="en-US" b="1" i="1" dirty="0" err="1" smtClean="0">
                <a:solidFill>
                  <a:srgbClr val="984807"/>
                </a:solidFill>
              </a:rPr>
              <a:t>us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en-US" i="1" dirty="0" smtClean="0">
                <a:solidFill>
                  <a:srgbClr val="4F6228"/>
                </a:solidFill>
              </a:rPr>
              <a:t>And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984807"/>
                </a:solidFill>
              </a:rPr>
              <a:t>Bru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tus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is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an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ho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b="1" i="1" dirty="0" err="1" smtClean="0">
                <a:solidFill>
                  <a:srgbClr val="4F6228"/>
                </a:solidFill>
              </a:rPr>
              <a:t>no</a:t>
            </a:r>
            <a:r>
              <a:rPr lang="en-US" b="1" i="1" dirty="0" err="1" smtClean="0">
                <a:solidFill>
                  <a:srgbClr val="984807"/>
                </a:solidFill>
              </a:rPr>
              <a:t>ra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ble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man</a:t>
            </a:r>
            <a:r>
              <a:rPr lang="en-US" i="1" dirty="0" smtClean="0"/>
              <a:t>.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3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meter say about a character?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Plenty. Check it out. </a:t>
            </a:r>
          </a:p>
        </p:txBody>
      </p:sp>
    </p:spTree>
    <p:extLst>
      <p:ext uri="{BB962C8B-B14F-4D97-AF65-F5344CB8AC3E}">
        <p14:creationId xmlns:p14="http://schemas.microsoft.com/office/powerpoint/2010/main" val="132251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0" i="1" dirty="0" smtClean="0"/>
              <a:t>But soft, what light through yonder window breaks? 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It is the east, and Juliet is the sun. 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Arise fair sun, and kill the envious moon, 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Who is already sick and pale with grief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That thou, her maid, art far more fair than she. 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Be not her maid, since she is envious; 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Her vestal livery is but sick and green, 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And none but fools do wear it; cast it off. </a:t>
            </a:r>
          </a:p>
        </p:txBody>
      </p:sp>
    </p:spTree>
    <p:extLst>
      <p:ext uri="{BB962C8B-B14F-4D97-AF65-F5344CB8AC3E}">
        <p14:creationId xmlns:p14="http://schemas.microsoft.com/office/powerpoint/2010/main" val="169548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Irregular Heartbeat &amp; Feminine 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b="0" i="1" dirty="0" smtClean="0"/>
              <a:t>To be, or not to be, that is the question: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Whether ‘tis nobler in the mind to suffer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The slings and arrows of outrageous fortune, 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Or to take arms against a sea of troubles, 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And by opposing, end them. To die, to sleep-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No more, and by a sleep to say we </a:t>
            </a:r>
            <a:r>
              <a:rPr lang="en-US" b="0" i="1" dirty="0"/>
              <a:t>e</a:t>
            </a:r>
            <a:r>
              <a:rPr lang="en-US" b="0" i="1" dirty="0" smtClean="0"/>
              <a:t>nd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The heart-ache and the thousand natural shocks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That flesh is heir to; ‘tis a consummation</a:t>
            </a:r>
          </a:p>
          <a:p>
            <a:pPr marL="0" indent="0">
              <a:buNone/>
            </a:pPr>
            <a:r>
              <a:rPr lang="en-US" b="0" i="1" dirty="0"/>
              <a:t>	</a:t>
            </a:r>
            <a:r>
              <a:rPr lang="en-US" b="0" i="1" dirty="0" smtClean="0"/>
              <a:t>Devoutly to be </a:t>
            </a:r>
            <a:r>
              <a:rPr lang="en-US" b="0" i="1" dirty="0" err="1" smtClean="0"/>
              <a:t>wish’d</a:t>
            </a:r>
            <a:r>
              <a:rPr lang="en-US" b="0" i="1" dirty="0" smtClean="0"/>
              <a:t>. To die, to sleep- </a:t>
            </a:r>
          </a:p>
        </p:txBody>
      </p:sp>
    </p:spTree>
    <p:extLst>
      <p:ext uri="{BB962C8B-B14F-4D97-AF65-F5344CB8AC3E}">
        <p14:creationId xmlns:p14="http://schemas.microsoft.com/office/powerpoint/2010/main" val="183435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487626"/>
            <a:ext cx="8822352" cy="54980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A contrast or opposition between two things</a:t>
            </a:r>
          </a:p>
          <a:p>
            <a:pPr lvl="1"/>
            <a:endParaRPr lang="en-US" dirty="0"/>
          </a:p>
          <a:p>
            <a:r>
              <a:rPr lang="en-US" dirty="0" smtClean="0"/>
              <a:t>Example: </a:t>
            </a:r>
          </a:p>
          <a:p>
            <a:pPr marL="457200" lvl="1" indent="0">
              <a:buNone/>
            </a:pPr>
            <a:r>
              <a:rPr lang="en-US" i="1" dirty="0" smtClean="0"/>
              <a:t>Oh me! What fray was here? </a:t>
            </a:r>
          </a:p>
          <a:p>
            <a:pPr marL="457200" lvl="1" indent="0">
              <a:buNone/>
            </a:pPr>
            <a:r>
              <a:rPr lang="en-US" i="1" dirty="0" smtClean="0"/>
              <a:t>Yet tell me not, for I have heard it all. </a:t>
            </a:r>
          </a:p>
          <a:p>
            <a:pPr marL="457200" lvl="1" indent="0">
              <a:buNone/>
            </a:pPr>
            <a:r>
              <a:rPr lang="en-US" i="1" dirty="0" smtClean="0"/>
              <a:t>Here’s much to do with hate, but more with love. </a:t>
            </a:r>
          </a:p>
          <a:p>
            <a:pPr marL="457200" lvl="1" indent="0">
              <a:buNone/>
            </a:pPr>
            <a:r>
              <a:rPr lang="en-US" i="1" dirty="0" smtClean="0"/>
              <a:t>Why then, O brawling love! O loving hate!</a:t>
            </a:r>
          </a:p>
          <a:p>
            <a:pPr marL="457200" lvl="1" indent="0">
              <a:buNone/>
            </a:pPr>
            <a:r>
              <a:rPr lang="en-US" i="1" dirty="0" smtClean="0"/>
              <a:t>O anything, or nothing first create!</a:t>
            </a:r>
          </a:p>
          <a:p>
            <a:pPr marL="457200" lvl="1" indent="0">
              <a:buNone/>
            </a:pPr>
            <a:r>
              <a:rPr lang="en-US" i="1" dirty="0" smtClean="0"/>
              <a:t>O heavy lightness, serious vanity, </a:t>
            </a:r>
          </a:p>
          <a:p>
            <a:pPr marL="457200" lvl="1" indent="0">
              <a:buNone/>
            </a:pPr>
            <a:r>
              <a:rPr lang="en-US" i="1" dirty="0" err="1" smtClean="0"/>
              <a:t>Mis-shapen</a:t>
            </a:r>
            <a:r>
              <a:rPr lang="en-US" i="1" dirty="0" smtClean="0"/>
              <a:t> chaos of well-seeming forms, </a:t>
            </a:r>
          </a:p>
          <a:p>
            <a:pPr marL="457200" lvl="1" indent="0">
              <a:buNone/>
            </a:pPr>
            <a:r>
              <a:rPr lang="en-US" i="1" dirty="0" smtClean="0"/>
              <a:t>Feather of lead, bright smoke, cold fire, sick health, </a:t>
            </a:r>
          </a:p>
          <a:p>
            <a:pPr marL="457200" lvl="1" indent="0">
              <a:buNone/>
            </a:pPr>
            <a:r>
              <a:rPr lang="en-US" i="1" dirty="0" smtClean="0"/>
              <a:t>Still- waking sleep, that is not what it is!</a:t>
            </a:r>
          </a:p>
          <a:p>
            <a:pPr marL="457200" lvl="1" indent="0">
              <a:buNone/>
            </a:pPr>
            <a:r>
              <a:rPr lang="en-US" i="1" dirty="0" smtClean="0"/>
              <a:t>This love feel I, that feel no love in this. </a:t>
            </a:r>
          </a:p>
          <a:p>
            <a:pPr marL="457200" lvl="1" indent="0">
              <a:buNone/>
            </a:pPr>
            <a:r>
              <a:rPr lang="en-US" i="1" dirty="0" smtClean="0"/>
              <a:t>Dost thou not laugh? </a:t>
            </a:r>
          </a:p>
        </p:txBody>
      </p:sp>
    </p:spTree>
    <p:extLst>
      <p:ext uri="{BB962C8B-B14F-4D97-AF65-F5344CB8AC3E}">
        <p14:creationId xmlns:p14="http://schemas.microsoft.com/office/powerpoint/2010/main" val="241584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here’s some options-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1" dirty="0" smtClean="0"/>
              <a:t>O me! What </a:t>
            </a:r>
            <a:r>
              <a:rPr lang="en-US" i="1" dirty="0" smtClean="0"/>
              <a:t>fray</a:t>
            </a:r>
            <a:r>
              <a:rPr lang="en-US" b="0" i="1" dirty="0" smtClean="0"/>
              <a:t> was here? </a:t>
            </a:r>
          </a:p>
          <a:p>
            <a:pPr marL="0" indent="0">
              <a:buNone/>
            </a:pPr>
            <a:r>
              <a:rPr lang="en-US" b="0" i="1" dirty="0" smtClean="0"/>
              <a:t>Yet </a:t>
            </a:r>
            <a:r>
              <a:rPr lang="en-US" b="0" i="1" u="sng" dirty="0" smtClean="0"/>
              <a:t>tell</a:t>
            </a:r>
            <a:r>
              <a:rPr lang="en-US" b="0" i="1" dirty="0" smtClean="0"/>
              <a:t> me </a:t>
            </a:r>
            <a:r>
              <a:rPr lang="en-US" b="0" i="1" u="sng" dirty="0" smtClean="0"/>
              <a:t>not</a:t>
            </a:r>
            <a:r>
              <a:rPr lang="en-US" b="0" i="1" dirty="0" smtClean="0"/>
              <a:t>, for I have </a:t>
            </a:r>
            <a:r>
              <a:rPr lang="en-US" i="1" dirty="0" smtClean="0"/>
              <a:t>heard</a:t>
            </a:r>
            <a:r>
              <a:rPr lang="en-US" b="0" i="1" dirty="0" smtClean="0"/>
              <a:t> it </a:t>
            </a:r>
            <a:r>
              <a:rPr lang="en-US" i="1" dirty="0" smtClean="0"/>
              <a:t>all</a:t>
            </a:r>
            <a:r>
              <a:rPr lang="en-US" b="0" i="1" dirty="0" smtClean="0"/>
              <a:t>. </a:t>
            </a:r>
          </a:p>
          <a:p>
            <a:pPr marL="0" indent="0">
              <a:buNone/>
            </a:pPr>
            <a:r>
              <a:rPr lang="en-US" b="0" i="1" dirty="0" smtClean="0"/>
              <a:t>Here’s </a:t>
            </a:r>
            <a:r>
              <a:rPr lang="en-US" i="1" dirty="0" smtClean="0"/>
              <a:t>much</a:t>
            </a:r>
            <a:r>
              <a:rPr lang="en-US" b="0" i="1" dirty="0" smtClean="0"/>
              <a:t> to do with </a:t>
            </a:r>
            <a:r>
              <a:rPr lang="en-US" i="1" dirty="0" smtClean="0"/>
              <a:t>hate</a:t>
            </a:r>
            <a:r>
              <a:rPr lang="en-US" b="0" i="1" dirty="0" smtClean="0"/>
              <a:t>, but </a:t>
            </a:r>
            <a:r>
              <a:rPr lang="en-US" b="0" i="1" u="sng" dirty="0" smtClean="0"/>
              <a:t>more</a:t>
            </a:r>
            <a:r>
              <a:rPr lang="en-US" b="0" i="1" dirty="0" smtClean="0"/>
              <a:t> with </a:t>
            </a:r>
            <a:r>
              <a:rPr lang="en-US" b="0" i="1" u="sng" dirty="0" smtClean="0"/>
              <a:t>love</a:t>
            </a:r>
            <a:r>
              <a:rPr lang="en-US" b="0" i="1" dirty="0" smtClean="0"/>
              <a:t>. </a:t>
            </a:r>
          </a:p>
          <a:p>
            <a:pPr marL="0" indent="0">
              <a:buNone/>
            </a:pPr>
            <a:r>
              <a:rPr lang="en-US" b="0" i="1" dirty="0" smtClean="0"/>
              <a:t>Why then, O </a:t>
            </a:r>
            <a:r>
              <a:rPr lang="en-US" i="1" dirty="0" smtClean="0"/>
              <a:t>brawling</a:t>
            </a:r>
            <a:r>
              <a:rPr lang="en-US" b="0" i="1" dirty="0" smtClean="0"/>
              <a:t> </a:t>
            </a:r>
            <a:r>
              <a:rPr lang="en-US" b="0" i="1" u="sng" dirty="0" smtClean="0"/>
              <a:t>love</a:t>
            </a:r>
            <a:r>
              <a:rPr lang="en-US" b="0" i="1" dirty="0" smtClean="0"/>
              <a:t>! O </a:t>
            </a:r>
            <a:r>
              <a:rPr lang="en-US" b="0" i="1" u="sng" dirty="0" smtClean="0"/>
              <a:t>loving</a:t>
            </a:r>
            <a:r>
              <a:rPr lang="en-US" b="0" i="1" dirty="0" smtClean="0"/>
              <a:t> </a:t>
            </a:r>
            <a:r>
              <a:rPr lang="en-US" i="1" dirty="0" smtClean="0"/>
              <a:t>hate</a:t>
            </a:r>
            <a:r>
              <a:rPr lang="en-US" b="0" i="1" dirty="0" smtClean="0"/>
              <a:t>! </a:t>
            </a:r>
          </a:p>
          <a:p>
            <a:pPr marL="0" indent="0">
              <a:buNone/>
            </a:pPr>
            <a:r>
              <a:rPr lang="en-US" b="0" i="1" dirty="0" smtClean="0"/>
              <a:t>O </a:t>
            </a:r>
            <a:r>
              <a:rPr lang="en-US" i="1" dirty="0" smtClean="0"/>
              <a:t>anything</a:t>
            </a:r>
            <a:r>
              <a:rPr lang="en-US" b="0" i="1" dirty="0" smtClean="0"/>
              <a:t>, or </a:t>
            </a:r>
            <a:r>
              <a:rPr lang="en-US" b="0" i="1" u="sng" dirty="0" smtClean="0"/>
              <a:t>nothing</a:t>
            </a:r>
            <a:r>
              <a:rPr lang="en-US" b="0" i="1" dirty="0" smtClean="0"/>
              <a:t> first create!</a:t>
            </a:r>
          </a:p>
          <a:p>
            <a:pPr marL="0" indent="0">
              <a:buNone/>
            </a:pPr>
            <a:r>
              <a:rPr lang="en-US" b="0" i="1" dirty="0" smtClean="0"/>
              <a:t>O </a:t>
            </a:r>
            <a:r>
              <a:rPr lang="en-US" i="1" dirty="0" smtClean="0"/>
              <a:t>Heavy</a:t>
            </a:r>
            <a:r>
              <a:rPr lang="en-US" b="0" i="1" dirty="0" smtClean="0"/>
              <a:t> </a:t>
            </a:r>
            <a:r>
              <a:rPr lang="en-US" b="0" i="1" u="sng" dirty="0" smtClean="0"/>
              <a:t>lightness</a:t>
            </a:r>
            <a:r>
              <a:rPr lang="en-US" b="0" i="1" dirty="0" smtClean="0"/>
              <a:t>, </a:t>
            </a:r>
            <a:r>
              <a:rPr lang="en-US" b="0" i="1" u="sng" dirty="0" smtClean="0"/>
              <a:t>serious</a:t>
            </a:r>
            <a:r>
              <a:rPr lang="en-US" b="0" i="1" dirty="0" smtClean="0"/>
              <a:t> </a:t>
            </a:r>
            <a:r>
              <a:rPr lang="en-US" i="1" dirty="0" smtClean="0"/>
              <a:t>vanity</a:t>
            </a:r>
            <a:r>
              <a:rPr lang="en-US" b="0" i="1" dirty="0" smtClean="0"/>
              <a:t>, </a:t>
            </a:r>
          </a:p>
          <a:p>
            <a:pPr marL="0" indent="0">
              <a:buNone/>
            </a:pPr>
            <a:r>
              <a:rPr lang="en-US" i="1" dirty="0" err="1" smtClean="0"/>
              <a:t>Mis</a:t>
            </a:r>
            <a:r>
              <a:rPr lang="en-US" b="0" i="1" dirty="0" err="1" smtClean="0"/>
              <a:t>-</a:t>
            </a:r>
            <a:r>
              <a:rPr lang="en-US" b="0" i="1" u="sng" dirty="0" err="1" smtClean="0"/>
              <a:t>shapen</a:t>
            </a:r>
            <a:r>
              <a:rPr lang="en-US" b="0" i="1" dirty="0" smtClean="0"/>
              <a:t> </a:t>
            </a:r>
            <a:r>
              <a:rPr lang="en-US" i="1" dirty="0" smtClean="0"/>
              <a:t>chaos</a:t>
            </a:r>
            <a:r>
              <a:rPr lang="en-US" b="0" i="1" dirty="0" smtClean="0"/>
              <a:t> of </a:t>
            </a:r>
            <a:r>
              <a:rPr lang="en-US" b="0" i="1" u="sng" dirty="0" smtClean="0"/>
              <a:t>well</a:t>
            </a:r>
            <a:r>
              <a:rPr lang="en-US" b="0" i="1" dirty="0" smtClean="0"/>
              <a:t>-</a:t>
            </a:r>
            <a:r>
              <a:rPr lang="en-US" i="1" dirty="0" smtClean="0"/>
              <a:t>seeming</a:t>
            </a:r>
            <a:r>
              <a:rPr lang="en-US" b="0" i="1" u="sng" dirty="0" smtClean="0"/>
              <a:t> forms</a:t>
            </a:r>
            <a:r>
              <a:rPr lang="en-US" b="0" i="1" dirty="0" smtClean="0"/>
              <a:t>, </a:t>
            </a:r>
          </a:p>
          <a:p>
            <a:pPr marL="0" indent="0">
              <a:buNone/>
            </a:pPr>
            <a:r>
              <a:rPr lang="en-US" b="0" i="1" u="sng" dirty="0" smtClean="0"/>
              <a:t>Feather</a:t>
            </a:r>
            <a:r>
              <a:rPr lang="en-US" b="0" i="1" dirty="0" smtClean="0"/>
              <a:t> of </a:t>
            </a:r>
            <a:r>
              <a:rPr lang="en-US" i="1" dirty="0" smtClean="0"/>
              <a:t>lead</a:t>
            </a:r>
            <a:r>
              <a:rPr lang="en-US" b="0" i="1" dirty="0" smtClean="0"/>
              <a:t>, </a:t>
            </a:r>
            <a:r>
              <a:rPr lang="en-US" b="0" i="1" u="sng" dirty="0" smtClean="0"/>
              <a:t>bright</a:t>
            </a:r>
            <a:r>
              <a:rPr lang="en-US" b="0" i="1" dirty="0" smtClean="0"/>
              <a:t> </a:t>
            </a:r>
            <a:r>
              <a:rPr lang="en-US" i="1" dirty="0" smtClean="0"/>
              <a:t>smoke</a:t>
            </a:r>
            <a:r>
              <a:rPr lang="en-US" b="0" i="1" dirty="0" smtClean="0"/>
              <a:t>, </a:t>
            </a:r>
            <a:r>
              <a:rPr lang="en-US" i="1" dirty="0" smtClean="0"/>
              <a:t>cold</a:t>
            </a:r>
            <a:r>
              <a:rPr lang="en-US" b="0" i="1" dirty="0" smtClean="0"/>
              <a:t> </a:t>
            </a:r>
            <a:r>
              <a:rPr lang="en-US" b="0" i="1" u="sng" dirty="0" smtClean="0"/>
              <a:t>fire</a:t>
            </a:r>
            <a:r>
              <a:rPr lang="en-US" b="0" i="1" dirty="0" smtClean="0"/>
              <a:t>, </a:t>
            </a:r>
            <a:r>
              <a:rPr lang="en-US" i="1" dirty="0" smtClean="0"/>
              <a:t>sick</a:t>
            </a:r>
            <a:r>
              <a:rPr lang="en-US" b="0" i="1" dirty="0" smtClean="0"/>
              <a:t> </a:t>
            </a:r>
            <a:r>
              <a:rPr lang="en-US" b="0" i="1" u="sng" dirty="0" smtClean="0"/>
              <a:t>health</a:t>
            </a:r>
            <a:r>
              <a:rPr lang="en-US" b="0" i="1" dirty="0" smtClean="0"/>
              <a:t>, </a:t>
            </a:r>
          </a:p>
          <a:p>
            <a:pPr marL="0" indent="0">
              <a:buNone/>
            </a:pPr>
            <a:r>
              <a:rPr lang="en-US" i="1" dirty="0" smtClean="0"/>
              <a:t>Still-waking </a:t>
            </a:r>
            <a:r>
              <a:rPr lang="en-US" b="0" i="1" u="sng" dirty="0" smtClean="0"/>
              <a:t>sleep</a:t>
            </a:r>
            <a:r>
              <a:rPr lang="en-US" b="0" i="1" dirty="0" smtClean="0"/>
              <a:t>, that </a:t>
            </a:r>
            <a:r>
              <a:rPr lang="en-US" i="1" dirty="0" smtClean="0"/>
              <a:t>is not </a:t>
            </a:r>
            <a:r>
              <a:rPr lang="en-US" b="0" i="1" dirty="0" smtClean="0"/>
              <a:t>what </a:t>
            </a:r>
            <a:r>
              <a:rPr lang="en-US" b="0" i="1" u="sng" dirty="0" smtClean="0"/>
              <a:t>it is</a:t>
            </a:r>
            <a:r>
              <a:rPr lang="en-US" b="0" i="1" dirty="0" smtClean="0"/>
              <a:t>!</a:t>
            </a:r>
          </a:p>
          <a:p>
            <a:pPr marL="0" indent="0">
              <a:buNone/>
            </a:pPr>
            <a:r>
              <a:rPr lang="en-US" b="0" i="1" dirty="0" smtClean="0"/>
              <a:t>This </a:t>
            </a:r>
            <a:r>
              <a:rPr lang="en-US" b="0" i="1" u="sng" dirty="0" smtClean="0"/>
              <a:t>love</a:t>
            </a:r>
            <a:r>
              <a:rPr lang="en-US" b="0" i="1" dirty="0" smtClean="0"/>
              <a:t> feel I, that feel </a:t>
            </a:r>
            <a:r>
              <a:rPr lang="en-US" i="1" dirty="0" smtClean="0"/>
              <a:t>no love </a:t>
            </a:r>
            <a:r>
              <a:rPr lang="en-US" b="0" i="1" dirty="0" smtClean="0"/>
              <a:t>in this. </a:t>
            </a:r>
          </a:p>
          <a:p>
            <a:pPr marL="0" indent="0">
              <a:buNone/>
            </a:pPr>
            <a:r>
              <a:rPr lang="en-US" b="0" i="1" dirty="0" smtClean="0"/>
              <a:t>Dost though not </a:t>
            </a:r>
            <a:r>
              <a:rPr lang="en-US" b="0" i="1" u="sng" dirty="0" smtClean="0"/>
              <a:t>laugh</a:t>
            </a:r>
            <a:r>
              <a:rPr lang="en-US" b="0" i="1" dirty="0" smtClean="0"/>
              <a:t>? 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98759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Lines and Missing Beats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6566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Shared Lines</a:t>
            </a:r>
          </a:p>
          <a:p>
            <a:pPr lvl="1"/>
            <a:r>
              <a:rPr lang="en-US" dirty="0" smtClean="0"/>
              <a:t>Two lines of dialogue that share measures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Romeo: </a:t>
            </a:r>
            <a:r>
              <a:rPr lang="en-US" i="1" dirty="0" smtClean="0"/>
              <a:t>That I might touch that cheek!</a:t>
            </a:r>
          </a:p>
          <a:p>
            <a:pPr lvl="2"/>
            <a:r>
              <a:rPr lang="en-US" dirty="0" smtClean="0"/>
              <a:t>Juliet: 				        </a:t>
            </a:r>
            <a:r>
              <a:rPr lang="en-US" i="1" dirty="0" smtClean="0"/>
              <a:t>Ay me!</a:t>
            </a:r>
          </a:p>
          <a:p>
            <a:pPr lvl="2"/>
            <a:r>
              <a:rPr lang="en-US" dirty="0" smtClean="0"/>
              <a:t>Romeo: 			                  </a:t>
            </a:r>
            <a:r>
              <a:rPr lang="en-US" i="1" dirty="0" smtClean="0"/>
              <a:t> She speaks! </a:t>
            </a:r>
          </a:p>
          <a:p>
            <a:r>
              <a:rPr lang="en-US" dirty="0" smtClean="0"/>
              <a:t>Missing Beat</a:t>
            </a:r>
          </a:p>
          <a:p>
            <a:pPr lvl="1"/>
            <a:r>
              <a:rPr lang="en-US" dirty="0" smtClean="0"/>
              <a:t>Usually indicates a stage direction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Romeo: </a:t>
            </a:r>
            <a:r>
              <a:rPr lang="en-US" i="1" dirty="0" smtClean="0"/>
              <a:t>It is my lady, O, it is my love!</a:t>
            </a:r>
          </a:p>
          <a:p>
            <a:pPr marL="914400" lvl="2" indent="0">
              <a:buNone/>
            </a:pPr>
            <a:r>
              <a:rPr lang="en-US" i="1" dirty="0" smtClean="0"/>
              <a:t>	  O that she knew she were!</a:t>
            </a:r>
          </a:p>
          <a:p>
            <a:pPr marL="914400" lvl="2" indent="0">
              <a:buNone/>
            </a:pPr>
            <a:r>
              <a:rPr lang="en-US" i="1" dirty="0"/>
              <a:t>	</a:t>
            </a:r>
            <a:r>
              <a:rPr lang="en-US" i="1" dirty="0" smtClean="0"/>
              <a:t>  She speaks, yet she says nothing; what of that? </a:t>
            </a:r>
          </a:p>
        </p:txBody>
      </p:sp>
    </p:spTree>
    <p:extLst>
      <p:ext uri="{BB962C8B-B14F-4D97-AF65-F5344CB8AC3E}">
        <p14:creationId xmlns:p14="http://schemas.microsoft.com/office/powerpoint/2010/main" val="1859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The occurrence of the same sound at the beginning of words in sequence with each other. </a:t>
            </a:r>
          </a:p>
          <a:p>
            <a:r>
              <a:rPr lang="en-US" dirty="0" smtClean="0"/>
              <a:t>Example: </a:t>
            </a:r>
          </a:p>
          <a:p>
            <a:pPr marL="457200" lvl="1" indent="0">
              <a:buNone/>
            </a:pPr>
            <a:r>
              <a:rPr lang="en-US" dirty="0" smtClean="0"/>
              <a:t>-</a:t>
            </a:r>
            <a:r>
              <a:rPr lang="en-US" i="1" dirty="0" smtClean="0"/>
              <a:t>From forth the fatal loins of these two foes</a:t>
            </a:r>
          </a:p>
          <a:p>
            <a:pPr marL="457200" lvl="1" indent="0">
              <a:buNone/>
            </a:pPr>
            <a:r>
              <a:rPr lang="en-US" i="1" dirty="0" smtClean="0"/>
              <a:t>  A pair of star-crossed lovers take their life.</a:t>
            </a:r>
          </a:p>
          <a:p>
            <a:pPr marL="457200" lvl="1" indent="0">
              <a:buNone/>
            </a:pPr>
            <a:r>
              <a:rPr lang="en-US" dirty="0" smtClean="0"/>
              <a:t>-</a:t>
            </a:r>
            <a:r>
              <a:rPr lang="en-US" i="1" dirty="0" smtClean="0"/>
              <a:t>The day to cheer and night’s dank dew to dry</a:t>
            </a:r>
          </a:p>
          <a:p>
            <a:pPr marL="457200" lvl="1" indent="0">
              <a:buNone/>
            </a:pPr>
            <a:r>
              <a:rPr lang="en-US" dirty="0" smtClean="0"/>
              <a:t>-</a:t>
            </a:r>
            <a:r>
              <a:rPr lang="en-US" i="1" dirty="0" smtClean="0"/>
              <a:t>When griping grief the heart doth wound</a:t>
            </a:r>
          </a:p>
          <a:p>
            <a:pPr marL="457200" lvl="1" indent="0">
              <a:buNone/>
            </a:pPr>
            <a:r>
              <a:rPr lang="en-US" i="1" dirty="0" smtClean="0"/>
              <a:t>   And doleful dumps the mind oppress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345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Assonance and Consonance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Assonance</a:t>
            </a:r>
          </a:p>
          <a:p>
            <a:pPr lvl="1"/>
            <a:r>
              <a:rPr lang="en-US" dirty="0" smtClean="0"/>
              <a:t>Definition</a:t>
            </a:r>
          </a:p>
          <a:p>
            <a:pPr lvl="2"/>
            <a:r>
              <a:rPr lang="en-US" dirty="0" smtClean="0"/>
              <a:t>The repetition of a vowel sound within a group of words in sequence with each other. 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i="1" dirty="0" smtClean="0"/>
              <a:t>Of princes, shall outlive this powerful rhyme; </a:t>
            </a:r>
          </a:p>
          <a:p>
            <a:pPr marL="914400" lvl="2" indent="0">
              <a:buNone/>
            </a:pPr>
            <a:r>
              <a:rPr lang="en-US" i="1" dirty="0" smtClean="0"/>
              <a:t>But you shall shine more bright in these contents</a:t>
            </a:r>
          </a:p>
          <a:p>
            <a:r>
              <a:rPr lang="en-US" dirty="0" smtClean="0"/>
              <a:t>Consonance </a:t>
            </a:r>
          </a:p>
          <a:p>
            <a:pPr lvl="1"/>
            <a:r>
              <a:rPr lang="en-US" dirty="0" smtClean="0"/>
              <a:t>Definition </a:t>
            </a:r>
          </a:p>
          <a:p>
            <a:pPr lvl="2"/>
            <a:r>
              <a:rPr lang="en-US" dirty="0" smtClean="0"/>
              <a:t>The repetition of a consonant sound located anywhere in a word in sequence with others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i="1" dirty="0" smtClean="0"/>
              <a:t>Whether tis nobler to suffer</a:t>
            </a:r>
          </a:p>
          <a:p>
            <a:pPr marL="914400" lvl="2" indent="0">
              <a:buNone/>
            </a:pPr>
            <a:r>
              <a:rPr lang="en-US" i="1" dirty="0" smtClean="0"/>
              <a:t>The slings and arrows of outrageous fortune</a:t>
            </a:r>
          </a:p>
          <a:p>
            <a:pPr marL="914400" lvl="2" indent="0">
              <a:buNone/>
            </a:pPr>
            <a:r>
              <a:rPr lang="en-US" i="1" dirty="0" smtClean="0"/>
              <a:t>Or to take arms against a sea of troubles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5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what? Shakespeare was a poet…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A PLAYWRIGHT! </a:t>
            </a:r>
          </a:p>
          <a:p>
            <a:r>
              <a:rPr lang="en-US" dirty="0" smtClean="0"/>
              <a:t>CLUES IMBEDDED IN THE TEXT</a:t>
            </a:r>
          </a:p>
          <a:p>
            <a:r>
              <a:rPr lang="en-US" dirty="0" smtClean="0"/>
              <a:t>No characters descriptions</a:t>
            </a:r>
          </a:p>
          <a:p>
            <a:r>
              <a:rPr lang="en-US" dirty="0" smtClean="0"/>
              <a:t>No scenery</a:t>
            </a:r>
          </a:p>
          <a:p>
            <a:r>
              <a:rPr lang="en-US" dirty="0" smtClean="0"/>
              <a:t>JUST THE WORDS</a:t>
            </a:r>
          </a:p>
          <a:p>
            <a:r>
              <a:rPr lang="en-US" dirty="0" smtClean="0"/>
              <a:t>He was a careful craftsman. </a:t>
            </a:r>
          </a:p>
          <a:p>
            <a:r>
              <a:rPr lang="en-US" dirty="0" smtClean="0"/>
              <a:t>Use the clues he gives. Discover new meanings!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1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 uses: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Blank Verse</a:t>
            </a:r>
          </a:p>
          <a:p>
            <a:r>
              <a:rPr lang="en-US" dirty="0" smtClean="0"/>
              <a:t>Metered Verse</a:t>
            </a:r>
          </a:p>
          <a:p>
            <a:r>
              <a:rPr lang="en-US" dirty="0" smtClean="0"/>
              <a:t>Prose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AND! 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 smtClean="0"/>
              <a:t>Iambic Pentameter</a:t>
            </a:r>
          </a:p>
          <a:p>
            <a:pPr lvl="1">
              <a:buFontTx/>
              <a:buChar char="•"/>
            </a:pPr>
            <a:r>
              <a:rPr lang="en-US" dirty="0" smtClean="0"/>
              <a:t>Shared Lines</a:t>
            </a:r>
          </a:p>
          <a:p>
            <a:pPr lvl="1">
              <a:buFontTx/>
              <a:buChar char="•"/>
            </a:pPr>
            <a:r>
              <a:rPr lang="en-US" dirty="0" smtClean="0"/>
              <a:t>Antithesis</a:t>
            </a:r>
          </a:p>
          <a:p>
            <a:pPr lvl="1">
              <a:buFontTx/>
              <a:buChar char="•"/>
            </a:pPr>
            <a:r>
              <a:rPr lang="en-US" dirty="0" smtClean="0"/>
              <a:t>Alliteration</a:t>
            </a:r>
          </a:p>
          <a:p>
            <a:pPr lvl="1">
              <a:buFontTx/>
              <a:buChar char="•"/>
            </a:pPr>
            <a:r>
              <a:rPr lang="en-US" dirty="0" smtClean="0"/>
              <a:t>Assonance</a:t>
            </a:r>
          </a:p>
          <a:p>
            <a:pPr lvl="1">
              <a:buFontTx/>
              <a:buChar char="•"/>
            </a:pPr>
            <a:r>
              <a:rPr lang="en-US" dirty="0" smtClean="0"/>
              <a:t>Consonance </a:t>
            </a:r>
          </a:p>
          <a:p>
            <a:pPr lvl="1">
              <a:buFontTx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001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On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blank, my lord. She never told her love, </a:t>
            </a:r>
          </a:p>
          <a:p>
            <a:r>
              <a:rPr lang="en-US" dirty="0" smtClean="0"/>
              <a:t>But let concealment, like a worm </a:t>
            </a:r>
            <a:r>
              <a:rPr lang="en-US" dirty="0" err="1" smtClean="0"/>
              <a:t>i</a:t>
            </a:r>
            <a:r>
              <a:rPr lang="en-US" dirty="0" smtClean="0"/>
              <a:t>’ </a:t>
            </a:r>
            <a:r>
              <a:rPr lang="en-US" dirty="0" err="1" smtClean="0"/>
              <a:t>th</a:t>
            </a:r>
            <a:r>
              <a:rPr lang="en-US" dirty="0" smtClean="0"/>
              <a:t>’ bud, </a:t>
            </a:r>
          </a:p>
          <a:p>
            <a:r>
              <a:rPr lang="en-US" dirty="0" smtClean="0"/>
              <a:t>Feed on her damask cheek. She pined in thought, </a:t>
            </a:r>
          </a:p>
          <a:p>
            <a:r>
              <a:rPr lang="en-US" dirty="0" smtClean="0"/>
              <a:t>And with a green and yellow melancholy</a:t>
            </a:r>
          </a:p>
          <a:p>
            <a:r>
              <a:rPr lang="en-US" dirty="0" smtClean="0"/>
              <a:t>She sat like Patience on a monument, </a:t>
            </a:r>
          </a:p>
          <a:p>
            <a:r>
              <a:rPr lang="en-US" dirty="0" smtClean="0"/>
              <a:t>Smiling at </a:t>
            </a:r>
            <a:r>
              <a:rPr lang="en-US" dirty="0"/>
              <a:t>g</a:t>
            </a:r>
            <a:r>
              <a:rPr lang="en-US" dirty="0" smtClean="0"/>
              <a:t>rief. </a:t>
            </a:r>
            <a:r>
              <a:rPr lang="en-US" smtClean="0"/>
              <a:t>Was not this </a:t>
            </a:r>
            <a:r>
              <a:rPr lang="en-US" dirty="0" smtClean="0"/>
              <a:t>love indeed? </a:t>
            </a:r>
          </a:p>
          <a:p>
            <a:r>
              <a:rPr lang="en-US" dirty="0" smtClean="0"/>
              <a:t>We men may say more, swear more, but indeed</a:t>
            </a:r>
          </a:p>
          <a:p>
            <a:r>
              <a:rPr lang="en-US" dirty="0" smtClean="0"/>
              <a:t>Our shows are more than will; for still we prove</a:t>
            </a:r>
          </a:p>
          <a:p>
            <a:r>
              <a:rPr lang="en-US" dirty="0" smtClean="0"/>
              <a:t>much in our vows but little in our love. </a:t>
            </a:r>
          </a:p>
          <a:p>
            <a:r>
              <a:rPr lang="en-US" dirty="0" smtClean="0"/>
              <a:t>I am all the daughters of my father’s house, </a:t>
            </a:r>
          </a:p>
          <a:p>
            <a:r>
              <a:rPr lang="en-US" dirty="0" smtClean="0"/>
              <a:t>And all the brothers, too- and yet I know not. </a:t>
            </a:r>
          </a:p>
          <a:p>
            <a:r>
              <a:rPr lang="en-US" dirty="0" smtClean="0"/>
              <a:t>Sir, shall I to this lady?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Verse?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Verse: Structured and metered word formations, usually by syllable or word count</a:t>
            </a:r>
          </a:p>
          <a:p>
            <a:r>
              <a:rPr lang="en-US" dirty="0" smtClean="0"/>
              <a:t>Use of elevated language </a:t>
            </a:r>
          </a:p>
          <a:p>
            <a:r>
              <a:rPr lang="en-US" dirty="0" smtClean="0"/>
              <a:t>Expressive </a:t>
            </a:r>
          </a:p>
          <a:p>
            <a:r>
              <a:rPr lang="en-US" dirty="0" smtClean="0"/>
              <a:t>Rhythmic </a:t>
            </a:r>
          </a:p>
          <a:p>
            <a:r>
              <a:rPr lang="en-US" dirty="0" smtClean="0"/>
              <a:t>Structured Poetry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8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Prose: unstructured free flowing word formations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Usually designated for lower classes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Cynical commentary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Letters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Lack of heightened action</a:t>
            </a:r>
          </a:p>
        </p:txBody>
      </p:sp>
    </p:spTree>
    <p:extLst>
      <p:ext uri="{BB962C8B-B14F-4D97-AF65-F5344CB8AC3E}">
        <p14:creationId xmlns:p14="http://schemas.microsoft.com/office/powerpoint/2010/main" val="14978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Iambic Pentameter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err="1" smtClean="0"/>
              <a:t>Iam</a:t>
            </a:r>
            <a:r>
              <a:rPr lang="en-US" dirty="0" smtClean="0"/>
              <a:t>: a two-syllable measure with the accent on the second syllable</a:t>
            </a:r>
          </a:p>
          <a:p>
            <a:pPr lvl="1"/>
            <a:r>
              <a:rPr lang="en-US" dirty="0" smtClean="0"/>
              <a:t>Pentameter: five measures or feet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But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soft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rgbClr val="4F6228"/>
                </a:solidFill>
              </a:rPr>
              <a:t>what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light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through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yon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4F6228"/>
                </a:solidFill>
              </a:rPr>
              <a:t>der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win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dow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breaks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?</a:t>
            </a:r>
          </a:p>
          <a:p>
            <a:pPr lvl="1"/>
            <a:r>
              <a:rPr lang="en-US" i="1" dirty="0" err="1" smtClean="0">
                <a:solidFill>
                  <a:srgbClr val="4F6228"/>
                </a:solidFill>
              </a:rPr>
              <a:t>Un</a:t>
            </a:r>
            <a:r>
              <a:rPr lang="en-US" i="1" dirty="0" err="1" smtClean="0">
                <a:solidFill>
                  <a:srgbClr val="984807"/>
                </a:solidFill>
              </a:rPr>
              <a:t>ea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sy</a:t>
            </a:r>
            <a:r>
              <a:rPr lang="en-US" i="1" dirty="0" smtClean="0">
                <a:solidFill>
                  <a:srgbClr val="984807"/>
                </a:solidFill>
              </a:rPr>
              <a:t> lies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head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that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wears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crown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en-US" i="1" dirty="0" smtClean="0">
                <a:solidFill>
                  <a:srgbClr val="4F6228"/>
                </a:solidFill>
              </a:rPr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qua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li</a:t>
            </a:r>
            <a:r>
              <a:rPr lang="en-US" i="1" dirty="0" err="1" smtClean="0">
                <a:solidFill>
                  <a:srgbClr val="984807"/>
                </a:solidFill>
              </a:rPr>
              <a:t>ty</a:t>
            </a:r>
            <a:r>
              <a:rPr lang="en-US" i="1" dirty="0" smtClean="0">
                <a:solidFill>
                  <a:srgbClr val="FF0000"/>
                </a:solidFill>
              </a:rPr>
              <a:t>/ </a:t>
            </a:r>
            <a:r>
              <a:rPr lang="en-US" i="1" dirty="0" smtClean="0">
                <a:solidFill>
                  <a:srgbClr val="4F6228"/>
                </a:solidFill>
              </a:rPr>
              <a:t>of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984807"/>
                </a:solidFill>
              </a:rPr>
              <a:t>mer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4F6228"/>
                </a:solidFill>
              </a:rPr>
              <a:t>cy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is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not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984807"/>
                </a:solidFill>
              </a:rPr>
              <a:t>strain’d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2655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Trochee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A two-syllable measure or foot with the accent on the first syllable. A trochee usually occurs at the beginning of a line or the first foot after a </a:t>
            </a:r>
            <a:r>
              <a:rPr lang="en-US" dirty="0" err="1" smtClean="0"/>
              <a:t>caesurea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i="1" u="sng" dirty="0" smtClean="0">
                <a:solidFill>
                  <a:srgbClr val="984807"/>
                </a:solidFill>
              </a:rPr>
              <a:t>Now</a:t>
            </a:r>
            <a:r>
              <a:rPr lang="en-US" b="1" i="1" u="sng" dirty="0" smtClean="0">
                <a:solidFill>
                  <a:srgbClr val="4F6228"/>
                </a:solidFill>
              </a:rPr>
              <a:t> is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win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ter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of</a:t>
            </a:r>
            <a:r>
              <a:rPr lang="en-US" i="1" dirty="0" smtClean="0">
                <a:solidFill>
                  <a:srgbClr val="FF0000"/>
                </a:solidFill>
              </a:rPr>
              <a:t>/ </a:t>
            </a:r>
            <a:r>
              <a:rPr lang="en-US" i="1" dirty="0" smtClean="0">
                <a:solidFill>
                  <a:srgbClr val="4F6228"/>
                </a:solidFill>
              </a:rPr>
              <a:t>our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dis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4F6228"/>
                </a:solidFill>
              </a:rPr>
              <a:t>con</a:t>
            </a:r>
            <a:r>
              <a:rPr lang="en-US" i="1" dirty="0" smtClean="0">
                <a:solidFill>
                  <a:srgbClr val="984807"/>
                </a:solidFill>
              </a:rPr>
              <a:t>tent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en-US" i="1" dirty="0" smtClean="0">
                <a:solidFill>
                  <a:srgbClr val="4F6228"/>
                </a:solidFill>
              </a:rPr>
              <a:t>But </a:t>
            </a:r>
            <a:r>
              <a:rPr lang="en-US" i="1" dirty="0" smtClean="0">
                <a:solidFill>
                  <a:srgbClr val="984807"/>
                </a:solidFill>
              </a:rPr>
              <a:t>when</a:t>
            </a:r>
            <a:r>
              <a:rPr lang="en-US" i="1" dirty="0" smtClean="0">
                <a:solidFill>
                  <a:srgbClr val="FF0000"/>
                </a:solidFill>
              </a:rPr>
              <a:t>/ </a:t>
            </a:r>
            <a:r>
              <a:rPr lang="en-US" i="1" dirty="0" smtClean="0">
                <a:solidFill>
                  <a:srgbClr val="4F6228"/>
                </a:solidFill>
              </a:rPr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blast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4F6228"/>
                </a:solidFill>
              </a:rPr>
              <a:t>of</a:t>
            </a:r>
            <a:r>
              <a:rPr lang="en-US" b="1" i="1" dirty="0" smtClean="0"/>
              <a:t> </a:t>
            </a:r>
            <a:r>
              <a:rPr lang="en-US" b="1" i="1" u="sng" dirty="0" smtClean="0">
                <a:solidFill>
                  <a:srgbClr val="984807"/>
                </a:solidFill>
              </a:rPr>
              <a:t>war</a:t>
            </a:r>
            <a:r>
              <a:rPr lang="en-US" b="1" i="1" dirty="0" smtClean="0">
                <a:solidFill>
                  <a:srgbClr val="FF0000"/>
                </a:solidFill>
              </a:rPr>
              <a:t>/</a:t>
            </a:r>
            <a:r>
              <a:rPr lang="en-US" b="1" i="1" dirty="0" smtClean="0"/>
              <a:t> </a:t>
            </a:r>
            <a:r>
              <a:rPr lang="en-US" b="1" i="1" u="sng" dirty="0" smtClean="0">
                <a:solidFill>
                  <a:srgbClr val="984807"/>
                </a:solidFill>
              </a:rPr>
              <a:t>blows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in</a:t>
            </a:r>
            <a:r>
              <a:rPr lang="en-US" i="1" dirty="0" smtClean="0">
                <a:solidFill>
                  <a:srgbClr val="FF0000"/>
                </a:solidFill>
              </a:rPr>
              <a:t>/ </a:t>
            </a:r>
            <a:r>
              <a:rPr lang="en-US" i="1" dirty="0" smtClean="0">
                <a:solidFill>
                  <a:srgbClr val="4F6228"/>
                </a:solidFill>
              </a:rPr>
              <a:t>our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ears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2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Spondee and Pyrrhic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Spondee</a:t>
            </a:r>
            <a:r>
              <a:rPr lang="en-US" smtClean="0"/>
              <a:t>: A </a:t>
            </a:r>
            <a:r>
              <a:rPr lang="en-US" dirty="0" smtClean="0"/>
              <a:t>two-syllable measure or foot with both syllables </a:t>
            </a:r>
            <a:r>
              <a:rPr lang="en-US" i="1" dirty="0" smtClean="0"/>
              <a:t>accented.</a:t>
            </a:r>
          </a:p>
          <a:p>
            <a:pPr lvl="1"/>
            <a:r>
              <a:rPr lang="en-US" dirty="0" smtClean="0"/>
              <a:t>Pyrrhic: A two-syllable measure or foot with both syllables </a:t>
            </a:r>
            <a:r>
              <a:rPr lang="en-US" i="1" dirty="0" smtClean="0"/>
              <a:t>unaccented. 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>
                <a:solidFill>
                  <a:srgbClr val="4F6228"/>
                </a:solidFill>
              </a:rPr>
              <a:t>When</a:t>
            </a:r>
            <a:r>
              <a:rPr lang="en-US" i="1" dirty="0" smtClean="0"/>
              <a:t> </a:t>
            </a:r>
            <a:r>
              <a:rPr lang="en-US" i="1" u="sng" dirty="0" smtClean="0">
                <a:solidFill>
                  <a:schemeClr val="accent6">
                    <a:lumMod val="50000"/>
                  </a:schemeClr>
                </a:solidFill>
              </a:rPr>
              <a:t>through</a:t>
            </a:r>
            <a:r>
              <a:rPr lang="en-US" b="1" i="1" u="sng" dirty="0" smtClean="0">
                <a:solidFill>
                  <a:srgbClr val="FF0000"/>
                </a:solidFill>
              </a:rPr>
              <a:t>/</a:t>
            </a:r>
            <a:r>
              <a:rPr lang="en-US" b="1" i="1" u="sng" dirty="0" smtClean="0"/>
              <a:t> </a:t>
            </a:r>
            <a:r>
              <a:rPr lang="en-US" b="1" i="1" u="sng" dirty="0" smtClean="0">
                <a:solidFill>
                  <a:srgbClr val="984807"/>
                </a:solidFill>
              </a:rPr>
              <a:t>proud Lon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4F6228"/>
                </a:solidFill>
              </a:rPr>
              <a:t>don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he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came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sigh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ing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on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en-US" i="1" dirty="0" smtClean="0">
                <a:solidFill>
                  <a:srgbClr val="4F6228"/>
                </a:solidFill>
              </a:rPr>
              <a:t>Reigns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sole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b="1" i="1" u="sng" dirty="0" err="1" smtClean="0">
                <a:solidFill>
                  <a:srgbClr val="4F6228"/>
                </a:solidFill>
              </a:rPr>
              <a:t>ly</a:t>
            </a:r>
            <a:r>
              <a:rPr lang="en-US" b="1" i="1" u="sng" dirty="0" smtClean="0">
                <a:solidFill>
                  <a:srgbClr val="4F6228"/>
                </a:solidFill>
              </a:rPr>
              <a:t> in</a:t>
            </a:r>
            <a:r>
              <a:rPr lang="en-US" b="1" i="1" u="sng" dirty="0" smtClean="0">
                <a:solidFill>
                  <a:srgbClr val="FF0000"/>
                </a:solidFill>
              </a:rPr>
              <a:t>/</a:t>
            </a:r>
            <a:r>
              <a:rPr lang="en-US" i="1" u="sng" dirty="0" smtClean="0"/>
              <a:t> </a:t>
            </a:r>
            <a:r>
              <a:rPr lang="en-US" i="1" u="sng" dirty="0" smtClean="0">
                <a:solidFill>
                  <a:srgbClr val="4F6228"/>
                </a:solidFill>
              </a:rPr>
              <a:t>the</a:t>
            </a:r>
            <a:r>
              <a:rPr lang="en-US" i="1" u="sng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breast</a:t>
            </a:r>
            <a:r>
              <a:rPr lang="en-US" i="1" dirty="0" smtClean="0">
                <a:solidFill>
                  <a:srgbClr val="FF0000"/>
                </a:solidFill>
              </a:rPr>
              <a:t>/ </a:t>
            </a:r>
            <a:r>
              <a:rPr lang="en-US" i="1" dirty="0" smtClean="0">
                <a:solidFill>
                  <a:srgbClr val="4F6228"/>
                </a:solidFill>
              </a:rPr>
              <a:t>of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984807"/>
                </a:solidFill>
              </a:rPr>
              <a:t>ev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ery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A6431A"/>
                </a:solidFill>
              </a:rPr>
              <a:t>man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68282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Trisyllabic</a:t>
            </a:r>
            <a:r>
              <a:rPr lang="en-US" dirty="0" smtClean="0"/>
              <a:t> 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A foot that occurs before or after a </a:t>
            </a:r>
            <a:r>
              <a:rPr lang="en-US" i="1" dirty="0" smtClean="0"/>
              <a:t>mid stop </a:t>
            </a:r>
            <a:r>
              <a:rPr lang="en-US" dirty="0" smtClean="0"/>
              <a:t>or at the end of the line with three syllables contained within it.</a:t>
            </a:r>
          </a:p>
          <a:p>
            <a:pPr lvl="2"/>
            <a:r>
              <a:rPr lang="en-US" dirty="0" err="1" smtClean="0"/>
              <a:t>Midstop</a:t>
            </a:r>
            <a:r>
              <a:rPr lang="en-US" dirty="0" smtClean="0"/>
              <a:t>: punctuation in the midst of a sentence</a:t>
            </a:r>
          </a:p>
          <a:p>
            <a:pPr lvl="2"/>
            <a:r>
              <a:rPr lang="en-US" dirty="0" err="1" smtClean="0"/>
              <a:t>Endstop</a:t>
            </a:r>
            <a:r>
              <a:rPr lang="en-US" dirty="0" smtClean="0"/>
              <a:t>: punctuation at the end of a full statement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But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how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4F6228"/>
                </a:solidFill>
              </a:rPr>
              <a:t> I </a:t>
            </a:r>
            <a:r>
              <a:rPr lang="en-US" i="1" dirty="0" smtClean="0">
                <a:solidFill>
                  <a:srgbClr val="984807"/>
                </a:solidFill>
              </a:rPr>
              <a:t>caught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it </a:t>
            </a:r>
            <a:r>
              <a:rPr lang="en-US" i="1" dirty="0" smtClean="0">
                <a:solidFill>
                  <a:srgbClr val="984807"/>
                </a:solidFill>
              </a:rPr>
              <a:t>found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it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or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b="1" i="1" u="sng" dirty="0" smtClean="0">
                <a:solidFill>
                  <a:srgbClr val="4F6228"/>
                </a:solidFill>
              </a:rPr>
              <a:t>came</a:t>
            </a:r>
            <a:r>
              <a:rPr lang="en-US" b="1" i="1" u="sng" dirty="0" smtClean="0"/>
              <a:t> </a:t>
            </a:r>
            <a:r>
              <a:rPr lang="en-US" b="1" i="1" u="sng" dirty="0" smtClean="0">
                <a:solidFill>
                  <a:srgbClr val="984807"/>
                </a:solidFill>
              </a:rPr>
              <a:t>by</a:t>
            </a:r>
            <a:r>
              <a:rPr lang="en-US" b="1" i="1" u="sng" dirty="0" smtClean="0"/>
              <a:t> </a:t>
            </a:r>
            <a:r>
              <a:rPr lang="en-US" b="1" i="1" u="sng" dirty="0" smtClean="0">
                <a:solidFill>
                  <a:srgbClr val="616042"/>
                </a:solidFill>
              </a:rPr>
              <a:t>it</a:t>
            </a:r>
          </a:p>
          <a:p>
            <a:pPr lvl="1"/>
            <a:r>
              <a:rPr lang="en-US" i="1" dirty="0" smtClean="0">
                <a:solidFill>
                  <a:srgbClr val="4F6228"/>
                </a:solidFill>
              </a:rPr>
              <a:t>And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by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4F6228"/>
                </a:solidFill>
              </a:rPr>
              <a:t>op</a:t>
            </a:r>
            <a:r>
              <a:rPr lang="en-US" i="1" dirty="0" err="1" smtClean="0">
                <a:solidFill>
                  <a:srgbClr val="984807"/>
                </a:solidFill>
              </a:rPr>
              <a:t>pos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b="1" i="1" u="sng" dirty="0" err="1" smtClean="0">
                <a:solidFill>
                  <a:srgbClr val="4F6228"/>
                </a:solidFill>
              </a:rPr>
              <a:t>ing</a:t>
            </a:r>
            <a:r>
              <a:rPr lang="en-US" b="1" i="1" u="sng" dirty="0" smtClean="0"/>
              <a:t> </a:t>
            </a:r>
            <a:r>
              <a:rPr lang="en-US" b="1" i="1" u="sng" dirty="0" smtClean="0">
                <a:solidFill>
                  <a:srgbClr val="984807"/>
                </a:solidFill>
              </a:rPr>
              <a:t>end</a:t>
            </a:r>
            <a:r>
              <a:rPr lang="en-US" b="1" i="1" u="sng" dirty="0" smtClean="0"/>
              <a:t> </a:t>
            </a:r>
            <a:r>
              <a:rPr lang="en-US" b="1" i="1" u="sng" dirty="0" smtClean="0">
                <a:solidFill>
                  <a:srgbClr val="4F6228"/>
                </a:solidFill>
              </a:rPr>
              <a:t>them</a:t>
            </a:r>
            <a:r>
              <a:rPr lang="en-US" i="1" dirty="0" smtClean="0"/>
              <a:t>.</a:t>
            </a:r>
            <a:r>
              <a:rPr lang="en-US" i="1" dirty="0" smtClean="0">
                <a:solidFill>
                  <a:srgbClr val="FF0000"/>
                </a:solidFill>
              </a:rPr>
              <a:t>/ </a:t>
            </a:r>
            <a:r>
              <a:rPr lang="en-US" i="1" dirty="0" smtClean="0">
                <a:solidFill>
                  <a:srgbClr val="4F6228"/>
                </a:solidFill>
              </a:rPr>
              <a:t>To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die</a:t>
            </a:r>
            <a:r>
              <a:rPr lang="en-US" i="1" dirty="0" smtClean="0"/>
              <a:t>,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to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sleep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1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 or Elision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pPr lvl="1"/>
            <a:r>
              <a:rPr lang="en-US" dirty="0" smtClean="0"/>
              <a:t>When a word is placed in a phrase so that two unaccented syllables occur side by side, the vowel of the weaker of the two unaccented syllables is cut out or elided, thus shortening the word. 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hath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more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984807"/>
                </a:solidFill>
              </a:rPr>
              <a:t>wor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4F6228"/>
                </a:solidFill>
              </a:rPr>
              <a:t>thy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in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b="1" i="1" dirty="0" err="1" smtClean="0">
                <a:solidFill>
                  <a:srgbClr val="4F6228"/>
                </a:solidFill>
              </a:rPr>
              <a:t>terest</a:t>
            </a:r>
            <a:r>
              <a:rPr lang="en-US" i="1" dirty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to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state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en-US" i="1" dirty="0" smtClean="0">
                <a:solidFill>
                  <a:srgbClr val="4F6228"/>
                </a:solidFill>
              </a:rPr>
              <a:t>O </a:t>
            </a:r>
            <a:r>
              <a:rPr lang="en-US" i="1" dirty="0" smtClean="0">
                <a:solidFill>
                  <a:srgbClr val="984807"/>
                </a:solidFill>
              </a:rPr>
              <a:t>Mar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b="1" i="1" dirty="0" err="1" smtClean="0">
                <a:solidFill>
                  <a:srgbClr val="4F6228"/>
                </a:solidFill>
              </a:rPr>
              <a:t>garet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Mar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b="1" i="1" dirty="0" err="1" smtClean="0">
                <a:solidFill>
                  <a:srgbClr val="4F6228"/>
                </a:solidFill>
              </a:rPr>
              <a:t>garet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now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4F6228"/>
                </a:solidFill>
              </a:rPr>
              <a:t>thy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984807"/>
                </a:solidFill>
              </a:rPr>
              <a:t>hea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4F6228"/>
                </a:solidFill>
              </a:rPr>
              <a:t>vy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84807"/>
                </a:solidFill>
              </a:rPr>
              <a:t>curse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7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1997</TotalTime>
  <Words>1104</Words>
  <Application>Microsoft Macintosh PowerPoint</Application>
  <PresentationFormat>On-screen Show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Essential</vt:lpstr>
      <vt:lpstr>Scansion</vt:lpstr>
      <vt:lpstr>Shakespeare uses: </vt:lpstr>
      <vt:lpstr>Why Verse? </vt:lpstr>
      <vt:lpstr>Why Prose?</vt:lpstr>
      <vt:lpstr>Iambic Pentameter</vt:lpstr>
      <vt:lpstr>Trochee</vt:lpstr>
      <vt:lpstr>Spondee and Pyrrhic</vt:lpstr>
      <vt:lpstr>Trisyllabic Foot</vt:lpstr>
      <vt:lpstr>Contraction or Elision </vt:lpstr>
      <vt:lpstr>Expansion</vt:lpstr>
      <vt:lpstr>What does meter say about a character?</vt:lpstr>
      <vt:lpstr>Regular Heartbeat</vt:lpstr>
      <vt:lpstr>Irregular Heartbeat &amp; Feminine Ending</vt:lpstr>
      <vt:lpstr>Antithesis </vt:lpstr>
      <vt:lpstr>Well, here’s some options-</vt:lpstr>
      <vt:lpstr>Shared Lines and Missing Beats</vt:lpstr>
      <vt:lpstr>Alliteration </vt:lpstr>
      <vt:lpstr>Assonance and Consonance </vt:lpstr>
      <vt:lpstr>So what? Shakespeare was a poet… </vt:lpstr>
      <vt:lpstr>Try It On your own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Scansion</dc:title>
  <dc:creator>Springfield Public Schools</dc:creator>
  <cp:lastModifiedBy>Springfield Public Schools</cp:lastModifiedBy>
  <cp:revision>36</cp:revision>
  <dcterms:created xsi:type="dcterms:W3CDTF">2015-03-30T20:37:10Z</dcterms:created>
  <dcterms:modified xsi:type="dcterms:W3CDTF">2015-04-07T16:37:44Z</dcterms:modified>
</cp:coreProperties>
</file>